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8"/>
  </p:notesMasterIdLst>
  <p:sldIdLst>
    <p:sldId id="275" r:id="rId2"/>
    <p:sldId id="258" r:id="rId3"/>
    <p:sldId id="266" r:id="rId4"/>
    <p:sldId id="277" r:id="rId5"/>
    <p:sldId id="278" r:id="rId6"/>
    <p:sldId id="265" r:id="rId7"/>
  </p:sldIdLst>
  <p:sldSz cx="12192000" cy="6858000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213"/>
    <a:srgbClr val="FFBC0A"/>
    <a:srgbClr val="EBE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01"/>
    <p:restoredTop sz="94582"/>
  </p:normalViewPr>
  <p:slideViewPr>
    <p:cSldViewPr snapToGrid="0">
      <p:cViewPr varScale="1">
        <p:scale>
          <a:sx n="111" d="100"/>
          <a:sy n="111" d="100"/>
        </p:scale>
        <p:origin x="88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6A23E-ADCC-8747-97F2-7A8A6E82C45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3C9B8-505A-3B4E-A9A7-F35871A8B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43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3C9B8-505A-3B4E-A9A7-F35871A8BE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2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48052-1B67-C9CC-6D63-486C0BB18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6CAA38-85CE-C4A8-4F3C-E49B9164D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8B5C8-64A1-8548-E5EF-16BE95184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770B-731E-6543-8823-93BA91A874A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96339-8B06-963A-F1AD-7BDC30CEA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7ED16-58DC-E3FB-4B60-A89B7F8E1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ABDF-21D7-A449-B46A-BD734EEE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7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89227-0BC7-7C63-F504-48B0FCE4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BBF649-A1C3-37AD-C7B0-1F2308347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758B7-579B-206D-F299-BFBEA595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770B-731E-6543-8823-93BA91A874A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AFB89-9B04-74C7-E23E-CDDF8BDAA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B4B71-D508-CF4F-276A-9B6B2ABC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ABDF-21D7-A449-B46A-BD734EEE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5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23F464-7188-A813-2985-005C630160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0DE34E-BEC5-1A12-BA9D-6EDA1DFA3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6920A-0CEB-4C5D-22D6-FA09D1836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770B-731E-6543-8823-93BA91A874A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21113-8E49-F0C4-6683-8A999B78E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6BFDD-0C87-659C-B5B7-855038870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ABDF-21D7-A449-B46A-BD734EEE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2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3C0F4-B27E-49BE-2D59-4F67B3C3E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92D9E-AD7D-EF27-9CFA-4051EC692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C5FF1-C490-9A82-F553-2253168E3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770B-731E-6543-8823-93BA91A874A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B8053-A9FF-26B4-F07C-6FC468880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F59C5-84A0-6925-55CB-160E2BC47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ABDF-21D7-A449-B46A-BD734EEE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81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EC448-A7F1-21C4-EEFD-4BF3000BB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279DA-6A38-C8C6-C53F-F4EC70F99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2143E-C55C-DA56-A4C5-329774987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770B-731E-6543-8823-93BA91A874A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603BF-AFF4-5761-DF6A-CBFCCFDE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0F333-BE2D-ACDB-F2A1-D630C564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ABDF-21D7-A449-B46A-BD734EEE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2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4D41F-CDD3-1C91-3EBE-21E7F0248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58802-AF2E-D6C6-07ED-D99DCDD0F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9D3003-EBDC-5C5E-B21C-DD16F0610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03652-9E5B-C124-9F74-924B01C18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770B-731E-6543-8823-93BA91A874A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D297E-1E1D-66A9-7D9E-2904B2266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25EF2-EF08-28D7-2A40-8889D49E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ABDF-21D7-A449-B46A-BD734EEE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2187-1F99-7406-AB27-43FD71EEE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22AD8-09F6-3555-2F66-2B4BBD364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E2FE9-A7AD-82F3-D8E8-169726D8F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ECE010-378A-88B5-45D6-AAA6941372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E81AB9-7B17-956A-9CC4-CDA75EF00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7EA3E9-5A39-4979-65B0-57027CD7B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770B-731E-6543-8823-93BA91A874A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F2D680-1A7C-8772-39BD-B2E7B09B0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25CD1F-04B5-2C2A-8346-9BC637E1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ABDF-21D7-A449-B46A-BD734EEE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4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4927-2EBB-5753-A7D9-CAEFA0314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1C9731-91B1-285D-FE3A-DA514ACE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770B-731E-6543-8823-93BA91A874A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AC5FE-5419-BC65-87EC-F576150AA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D01D12-7B5D-9F6A-A4F8-281543F36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ABDF-21D7-A449-B46A-BD734EEE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DF8A24-80F4-65A7-E46F-E8B456866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770B-731E-6543-8823-93BA91A874A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CF7D16-6FA4-0BBF-53D3-0EDC3E63D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5D056-B4D2-46BA-1A3E-3DF65F2E6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ABDF-21D7-A449-B46A-BD734EEE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32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09811-9044-04A0-18E8-CD6FD9845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D5B1-C692-EFA2-10F6-DEAD91AD0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B2C0E-CAC1-479C-917D-166699813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E4F08-C405-4454-F00B-501CC338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770B-731E-6543-8823-93BA91A874A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AE747-242F-65EE-553A-C335EF338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B1309-BA7E-DE4E-BA7E-6879ADDB6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ABDF-21D7-A449-B46A-BD734EEE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3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0F8DF-C527-6C31-4CED-B82C90331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E08695-7AD5-8E20-3A06-70AB10FEF6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32609-C8A0-C3C5-2F8D-EAB7605A4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9E996-638C-7C7D-7262-9B49ABB64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770B-731E-6543-8823-93BA91A874A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0AC51-FAEF-223B-F3AD-BD7DFF1E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0C4503-2BDE-4715-84ED-202FA6026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4ABDF-21D7-A449-B46A-BD734EEE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2DD764-DF0B-4975-9408-88470CA58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2007E-E1E9-8930-99B8-AEF1A452D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8CD46-8272-79ED-D3F6-A7A722A68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ED770B-731E-6543-8823-93BA91A874A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1CAAF-1F46-BA46-7216-605099615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BF4AF-7B88-0C5E-5B8B-211A57DDF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E4ABDF-21D7-A449-B46A-BD734EEE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0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mailto:paul.sanders.ulster@gaa.ie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C4ADAD5-A16B-EA92-8778-7065C383132E}"/>
              </a:ext>
            </a:extLst>
          </p:cNvPr>
          <p:cNvSpPr/>
          <p:nvPr/>
        </p:nvSpPr>
        <p:spPr>
          <a:xfrm>
            <a:off x="-279401" y="-338879"/>
            <a:ext cx="12750800" cy="7797800"/>
          </a:xfrm>
          <a:prstGeom prst="rect">
            <a:avLst/>
          </a:prstGeom>
          <a:solidFill>
            <a:srgbClr val="EBEE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88C4AF9-45FC-19BC-0896-BDA7654CB8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-279402" y="-338880"/>
            <a:ext cx="12750801" cy="77978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6587DAB-29EA-1275-7987-550FFFADE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450" y="2478200"/>
            <a:ext cx="6971631" cy="2531960"/>
          </a:xfrm>
        </p:spPr>
        <p:txBody>
          <a:bodyPr>
            <a:noAutofit/>
          </a:bodyPr>
          <a:lstStyle/>
          <a:p>
            <a:pPr algn="l"/>
            <a:r>
              <a:rPr lang="en-GB" sz="6000" b="1" dirty="0">
                <a:solidFill>
                  <a:srgbClr val="FF0213"/>
                </a:solidFill>
                <a:latin typeface="Century Gothic" panose="020B0502020202020204" pitchFamily="34" charset="0"/>
                <a:cs typeface="FuturaBT-Medium" panose="020B0602020204020303" pitchFamily="34" charset="-79"/>
              </a:rPr>
              <a:t>Ulster GAA</a:t>
            </a:r>
          </a:p>
          <a:p>
            <a:pPr algn="l"/>
            <a:r>
              <a:rPr lang="en-GB" sz="6000" b="1" dirty="0">
                <a:solidFill>
                  <a:srgbClr val="FF0213"/>
                </a:solidFill>
                <a:latin typeface="Century Gothic" panose="020B0502020202020204" pitchFamily="34" charset="0"/>
                <a:cs typeface="FuturaBT-Medium" panose="020B0602020204020303" pitchFamily="34" charset="-79"/>
              </a:rPr>
              <a:t>Trustee update </a:t>
            </a:r>
            <a:br>
              <a:rPr lang="en-GB" sz="6000" b="1" dirty="0">
                <a:solidFill>
                  <a:srgbClr val="FF0014"/>
                </a:solidFill>
                <a:effectLst/>
                <a:latin typeface="Century Gothic" panose="020B0502020202020204" pitchFamily="34" charset="0"/>
                <a:cs typeface="FuturaBT-Medium" panose="020B0602020204020303" pitchFamily="34" charset="-79"/>
              </a:rPr>
            </a:br>
            <a:r>
              <a:rPr lang="en-GB" sz="6000" b="1" dirty="0">
                <a:solidFill>
                  <a:srgbClr val="FFBC0A"/>
                </a:solidFill>
                <a:latin typeface="Century Gothic" panose="020B0502020202020204" pitchFamily="34" charset="0"/>
                <a:cs typeface="FuturaBT-Medium" panose="020B0602020204020303" pitchFamily="34" charset="-79"/>
              </a:rPr>
              <a:t>Effective Dec 2025</a:t>
            </a:r>
            <a:endParaRPr lang="en-GB" sz="6000" b="1" dirty="0">
              <a:solidFill>
                <a:srgbClr val="FFBC0A"/>
              </a:solidFill>
              <a:effectLst/>
              <a:latin typeface="Century Gothic" panose="020B0502020202020204" pitchFamily="34" charset="0"/>
              <a:cs typeface="FuturaBT-Medium" panose="020B0602020204020303" pitchFamily="34" charset="-79"/>
            </a:endParaRPr>
          </a:p>
          <a:p>
            <a:pPr algn="l"/>
            <a:endParaRPr lang="en-US" sz="6000" b="1" dirty="0">
              <a:latin typeface="Century Gothic" panose="020B0502020202020204" pitchFamily="34" charset="0"/>
              <a:cs typeface="FuturaBT-Medium" panose="020B0602020204020303" pitchFamily="34" charset="-79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9F4AA60-9ECA-1F22-FC28-268C27CEFBDC}"/>
              </a:ext>
            </a:extLst>
          </p:cNvPr>
          <p:cNvSpPr txBox="1">
            <a:spLocks/>
          </p:cNvSpPr>
          <p:nvPr/>
        </p:nvSpPr>
        <p:spPr>
          <a:xfrm>
            <a:off x="603451" y="5416640"/>
            <a:ext cx="6262570" cy="394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600" dirty="0">
                <a:latin typeface="Century Gothic" panose="020B0502020202020204" pitchFamily="34" charset="0"/>
                <a:cs typeface="FuturaBT-Medium" panose="020B0602020204020303" pitchFamily="34" charset="-79"/>
              </a:rPr>
              <a:t>Tyrone County Committee</a:t>
            </a:r>
            <a:endParaRPr lang="en-US" sz="2600" dirty="0">
              <a:latin typeface="Century Gothic" panose="020B0502020202020204" pitchFamily="34" charset="0"/>
              <a:cs typeface="FuturaBT-Medium" panose="020B0602020204020303" pitchFamily="34" charset="-79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2E726AF-CAEB-EDF2-7C8A-45269AF48FA8}"/>
              </a:ext>
            </a:extLst>
          </p:cNvPr>
          <p:cNvSpPr txBox="1">
            <a:spLocks/>
          </p:cNvSpPr>
          <p:nvPr/>
        </p:nvSpPr>
        <p:spPr>
          <a:xfrm>
            <a:off x="603451" y="6123982"/>
            <a:ext cx="4572000" cy="394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600">
                <a:latin typeface="Century Gothic" panose="020B0502020202020204" pitchFamily="34" charset="0"/>
                <a:cs typeface="FuturaBT-Medium" panose="020B0602020204020303" pitchFamily="34" charset="-79"/>
              </a:rPr>
              <a:t>02/09/2025</a:t>
            </a:r>
            <a:endParaRPr lang="en-US" sz="2600" dirty="0">
              <a:latin typeface="Century Gothic" panose="020B0502020202020204" pitchFamily="34" charset="0"/>
              <a:cs typeface="FuturaBT-Medium" panose="020B0602020204020303" pitchFamily="34" charset="-79"/>
            </a:endParaRPr>
          </a:p>
        </p:txBody>
      </p:sp>
      <p:pic>
        <p:nvPicPr>
          <p:cNvPr id="4" name="Picture 3" descr="A red yellow and black logo&#10;&#10;Description automatically generated">
            <a:extLst>
              <a:ext uri="{FF2B5EF4-FFF2-40B4-BE49-F238E27FC236}">
                <a16:creationId xmlns:a16="http://schemas.microsoft.com/office/drawing/2014/main" id="{B856CF6A-0259-25FC-1DDD-13977AC8C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368" y="-1428584"/>
            <a:ext cx="17253227" cy="8296190"/>
          </a:xfrm>
          <a:prstGeom prst="rect">
            <a:avLst/>
          </a:prstGeom>
        </p:spPr>
      </p:pic>
      <p:pic>
        <p:nvPicPr>
          <p:cNvPr id="8" name="Picture 7" descr="A black background with words&#10;&#10;Description automatically generated">
            <a:extLst>
              <a:ext uri="{FF2B5EF4-FFF2-40B4-BE49-F238E27FC236}">
                <a16:creationId xmlns:a16="http://schemas.microsoft.com/office/drawing/2014/main" id="{9A8E19A6-B243-ED94-2A42-03C97B372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" y="635698"/>
            <a:ext cx="5861249" cy="1598522"/>
          </a:xfrm>
          <a:prstGeom prst="rect">
            <a:avLst/>
          </a:prstGeom>
        </p:spPr>
      </p:pic>
      <p:pic>
        <p:nvPicPr>
          <p:cNvPr id="12" name="Picture 11" descr="A group of logos on a black background&#10;&#10;Description automatically generated">
            <a:extLst>
              <a:ext uri="{FF2B5EF4-FFF2-40B4-BE49-F238E27FC236}">
                <a16:creationId xmlns:a16="http://schemas.microsoft.com/office/drawing/2014/main" id="{0DF1E3B4-BB67-215E-8E52-F9A61C53C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599" y="5807637"/>
            <a:ext cx="5615731" cy="105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9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C4ADAD5-A16B-EA92-8778-7065C383132E}"/>
              </a:ext>
            </a:extLst>
          </p:cNvPr>
          <p:cNvSpPr/>
          <p:nvPr/>
        </p:nvSpPr>
        <p:spPr>
          <a:xfrm>
            <a:off x="-279401" y="-338879"/>
            <a:ext cx="12750800" cy="7797800"/>
          </a:xfrm>
          <a:prstGeom prst="rect">
            <a:avLst/>
          </a:prstGeom>
          <a:solidFill>
            <a:srgbClr val="EBEE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red yellow and black logo&#10;&#10;Description automatically generated">
            <a:extLst>
              <a:ext uri="{FF2B5EF4-FFF2-40B4-BE49-F238E27FC236}">
                <a16:creationId xmlns:a16="http://schemas.microsoft.com/office/drawing/2014/main" id="{C9DBB6E1-BACA-2536-B219-03CA694AD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78948" y="2709905"/>
            <a:ext cx="17253227" cy="8296190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613D21A3-0FC0-6B85-E067-DE8046241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5553" y="886424"/>
            <a:ext cx="5936487" cy="4960584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National changes to the Trustee system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All Provincial individual Trustees will retire on 31/12/2025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Century Gothic" panose="020B0502020202020204" pitchFamily="34" charset="0"/>
                <a:cs typeface="Arial" panose="020B0604020202020204" pitchFamily="34" charset="0"/>
              </a:rPr>
              <a:t>All Provinces and Counties will nominate the Corporate Trustee.</a:t>
            </a:r>
          </a:p>
          <a:p>
            <a:pPr algn="l"/>
            <a:r>
              <a:rPr lang="en-GB" sz="2000" b="1" dirty="0"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What do we have to do as clubs?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Century Gothic" panose="020B0502020202020204" pitchFamily="34" charset="0"/>
                <a:cs typeface="Arial" panose="020B0604020202020204" pitchFamily="34" charset="0"/>
              </a:rPr>
              <a:t>Check with the club solicitor who the Trustees are.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Century Gothic" panose="020B0502020202020204" pitchFamily="34" charset="0"/>
                <a:cs typeface="Arial" panose="020B0604020202020204" pitchFamily="34" charset="0"/>
              </a:rPr>
              <a:t>If you have already adopted the Corporate Trustee, option 1 or 2, No action required.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Century Gothic" panose="020B0502020202020204" pitchFamily="34" charset="0"/>
                <a:cs typeface="Arial" panose="020B0604020202020204" pitchFamily="34" charset="0"/>
              </a:rPr>
              <a:t>If you have 5 individual named Trustees (people), </a:t>
            </a:r>
            <a:r>
              <a:rPr lang="en-GB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Action is required!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black background with words&#10;&#10;Description automatically generated">
            <a:extLst>
              <a:ext uri="{FF2B5EF4-FFF2-40B4-BE49-F238E27FC236}">
                <a16:creationId xmlns:a16="http://schemas.microsoft.com/office/drawing/2014/main" id="{9DECA2A2-F14E-0E9B-D563-7C49DE889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0" y="265765"/>
            <a:ext cx="4042354" cy="110246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EA27270F-FD95-B2B7-2368-3391C0E4F53B}"/>
              </a:ext>
            </a:extLst>
          </p:cNvPr>
          <p:cNvSpPr txBox="1">
            <a:spLocks/>
          </p:cNvSpPr>
          <p:nvPr/>
        </p:nvSpPr>
        <p:spPr>
          <a:xfrm>
            <a:off x="600690" y="1453064"/>
            <a:ext cx="4128724" cy="1417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FF001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ULSTER GAA Trustee update</a:t>
            </a:r>
            <a:endParaRPr lang="en-US" sz="4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35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C4ADAD5-A16B-EA92-8778-7065C383132E}"/>
              </a:ext>
            </a:extLst>
          </p:cNvPr>
          <p:cNvSpPr/>
          <p:nvPr/>
        </p:nvSpPr>
        <p:spPr>
          <a:xfrm>
            <a:off x="-279401" y="-338879"/>
            <a:ext cx="12750800" cy="7196879"/>
          </a:xfrm>
          <a:prstGeom prst="rect">
            <a:avLst/>
          </a:prstGeom>
          <a:solidFill>
            <a:srgbClr val="EBEE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red yellow and black logo&#10;&#10;Description automatically generated">
            <a:extLst>
              <a:ext uri="{FF2B5EF4-FFF2-40B4-BE49-F238E27FC236}">
                <a16:creationId xmlns:a16="http://schemas.microsoft.com/office/drawing/2014/main" id="{FD254284-3B77-34AB-61C2-5B75529343A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1249153" y="525268"/>
            <a:ext cx="17253227" cy="829619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18FED124-EE19-450F-E1CB-BC6A6B46018B}"/>
              </a:ext>
            </a:extLst>
          </p:cNvPr>
          <p:cNvSpPr txBox="1">
            <a:spLocks/>
          </p:cNvSpPr>
          <p:nvPr/>
        </p:nvSpPr>
        <p:spPr>
          <a:xfrm>
            <a:off x="600690" y="507055"/>
            <a:ext cx="5495310" cy="690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FF001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ULSTER GAA TRUSTEES</a:t>
            </a:r>
            <a:endParaRPr lang="en-US" sz="4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black background with words&#10;&#10;Description automatically generated">
            <a:extLst>
              <a:ext uri="{FF2B5EF4-FFF2-40B4-BE49-F238E27FC236}">
                <a16:creationId xmlns:a16="http://schemas.microsoft.com/office/drawing/2014/main" id="{9DECA2A2-F14E-0E9B-D563-7C49DE889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590" y="300925"/>
            <a:ext cx="4042354" cy="1102460"/>
          </a:xfrm>
          <a:prstGeom prst="rect">
            <a:avLst/>
          </a:prstGeom>
        </p:spPr>
      </p:pic>
      <p:sp>
        <p:nvSpPr>
          <p:cNvPr id="2" name="Subtitle 3">
            <a:extLst>
              <a:ext uri="{FF2B5EF4-FFF2-40B4-BE49-F238E27FC236}">
                <a16:creationId xmlns:a16="http://schemas.microsoft.com/office/drawing/2014/main" id="{11C3FCA0-3BF0-635D-009D-B0483CFD4D99}"/>
              </a:ext>
            </a:extLst>
          </p:cNvPr>
          <p:cNvSpPr txBox="1">
            <a:spLocks/>
          </p:cNvSpPr>
          <p:nvPr/>
        </p:nvSpPr>
        <p:spPr>
          <a:xfrm>
            <a:off x="600689" y="1421599"/>
            <a:ext cx="5276319" cy="4668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200" b="1" dirty="0">
                <a:latin typeface="Century Gothic" panose="020B0502020202020204" pitchFamily="34" charset="0"/>
                <a:cs typeface="Arial" panose="020B0604020202020204" pitchFamily="34" charset="0"/>
              </a:rPr>
              <a:t>CLG Finance Department resources.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900" dirty="0">
                <a:latin typeface="Century Gothic" panose="020B0502020202020204" pitchFamily="34" charset="0"/>
                <a:cs typeface="Arial" panose="020B0604020202020204" pitchFamily="34" charset="0"/>
              </a:rPr>
              <a:t>Code of Trust.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900" dirty="0">
                <a:latin typeface="Century Gothic" panose="020B0502020202020204" pitchFamily="34" charset="0"/>
                <a:cs typeface="Arial" panose="020B0604020202020204" pitchFamily="34" charset="0"/>
              </a:rPr>
              <a:t>Information &amp; Steps to follow to update the Trustees.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900" dirty="0">
                <a:latin typeface="Century Gothic" panose="020B0502020202020204" pitchFamily="34" charset="0"/>
                <a:cs typeface="Arial" panose="020B0604020202020204" pitchFamily="34" charset="0"/>
              </a:rPr>
              <a:t>Trustee update legal pack to be shared with the club solicitor.  Contains templates and instructions.</a:t>
            </a:r>
          </a:p>
          <a:p>
            <a:pPr algn="l"/>
            <a:r>
              <a:rPr lang="en-GB" sz="2200" b="1" dirty="0">
                <a:latin typeface="Century Gothic" panose="020B0502020202020204" pitchFamily="34" charset="0"/>
                <a:cs typeface="Arial" panose="020B0604020202020204" pitchFamily="34" charset="0"/>
              </a:rPr>
              <a:t>Trustee options</a:t>
            </a:r>
            <a:r>
              <a:rPr lang="en-GB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900" b="1" dirty="0">
                <a:latin typeface="Century Gothic" panose="020B0502020202020204" pitchFamily="34" charset="0"/>
                <a:cs typeface="Arial" panose="020B0604020202020204" pitchFamily="34" charset="0"/>
              </a:rPr>
              <a:t>Option 1: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900" dirty="0">
                <a:latin typeface="Century Gothic" panose="020B0502020202020204" pitchFamily="34" charset="0"/>
                <a:cs typeface="Arial" panose="020B0604020202020204" pitchFamily="34" charset="0"/>
              </a:rPr>
              <a:t>3 local Trustees &amp; Corporate Trustee.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900" b="1" dirty="0">
                <a:latin typeface="Century Gothic" panose="020B0502020202020204" pitchFamily="34" charset="0"/>
                <a:cs typeface="Arial" panose="020B0604020202020204" pitchFamily="34" charset="0"/>
              </a:rPr>
              <a:t>Option 2: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900" dirty="0">
                <a:latin typeface="Century Gothic" panose="020B0502020202020204" pitchFamily="34" charset="0"/>
                <a:cs typeface="Arial" panose="020B0604020202020204" pitchFamily="34" charset="0"/>
              </a:rPr>
              <a:t>Corporate Trustee only.</a:t>
            </a:r>
          </a:p>
          <a:p>
            <a:pPr algn="l"/>
            <a:endParaRPr lang="en-GB" sz="1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/>
            <a:endParaRPr lang="en-GB" sz="1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240EF7-B511-6F97-8125-2B2E4650E681}"/>
              </a:ext>
            </a:extLst>
          </p:cNvPr>
          <p:cNvCxnSpPr>
            <a:cxnSpLocks/>
          </p:cNvCxnSpPr>
          <p:nvPr/>
        </p:nvCxnSpPr>
        <p:spPr>
          <a:xfrm>
            <a:off x="427678" y="6199094"/>
            <a:ext cx="11336645" cy="0"/>
          </a:xfrm>
          <a:prstGeom prst="line">
            <a:avLst/>
          </a:prstGeom>
          <a:ln>
            <a:solidFill>
              <a:srgbClr val="FF02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737EB5D-4BDD-C8FC-700F-47580F2DDB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53" r="13073"/>
          <a:stretch/>
        </p:blipFill>
        <p:spPr>
          <a:xfrm>
            <a:off x="6488004" y="1403384"/>
            <a:ext cx="5276320" cy="442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9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DA4D7-66D9-6A7B-FE06-DCC38CAFF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EEBFE7F-4427-D535-2082-C26B84B76913}"/>
              </a:ext>
            </a:extLst>
          </p:cNvPr>
          <p:cNvSpPr/>
          <p:nvPr/>
        </p:nvSpPr>
        <p:spPr>
          <a:xfrm>
            <a:off x="-279401" y="-338879"/>
            <a:ext cx="12750800" cy="7196879"/>
          </a:xfrm>
          <a:prstGeom prst="rect">
            <a:avLst/>
          </a:prstGeom>
          <a:solidFill>
            <a:srgbClr val="EBEE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red yellow and black logo&#10;&#10;Description automatically generated">
            <a:extLst>
              <a:ext uri="{FF2B5EF4-FFF2-40B4-BE49-F238E27FC236}">
                <a16:creationId xmlns:a16="http://schemas.microsoft.com/office/drawing/2014/main" id="{C125DAE2-9C25-7348-A04D-4A8DDF17A9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1249153" y="525268"/>
            <a:ext cx="17253227" cy="829619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7EECA2F-9D39-E3B7-6A52-A039AC57B752}"/>
              </a:ext>
            </a:extLst>
          </p:cNvPr>
          <p:cNvSpPr txBox="1">
            <a:spLocks/>
          </p:cNvSpPr>
          <p:nvPr/>
        </p:nvSpPr>
        <p:spPr>
          <a:xfrm>
            <a:off x="600690" y="507055"/>
            <a:ext cx="5495310" cy="690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FF001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ULSTER GAA TRUSTEES</a:t>
            </a:r>
            <a:endParaRPr lang="en-US" sz="4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black background with words&#10;&#10;Description automatically generated">
            <a:extLst>
              <a:ext uri="{FF2B5EF4-FFF2-40B4-BE49-F238E27FC236}">
                <a16:creationId xmlns:a16="http://schemas.microsoft.com/office/drawing/2014/main" id="{6678B514-CD79-CB34-35A9-E99727868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590" y="300925"/>
            <a:ext cx="4042354" cy="1102460"/>
          </a:xfrm>
          <a:prstGeom prst="rect">
            <a:avLst/>
          </a:prstGeom>
        </p:spPr>
      </p:pic>
      <p:sp>
        <p:nvSpPr>
          <p:cNvPr id="2" name="Subtitle 3">
            <a:extLst>
              <a:ext uri="{FF2B5EF4-FFF2-40B4-BE49-F238E27FC236}">
                <a16:creationId xmlns:a16="http://schemas.microsoft.com/office/drawing/2014/main" id="{FDB90219-9F25-C30D-E3BF-6D4D3BD50B6F}"/>
              </a:ext>
            </a:extLst>
          </p:cNvPr>
          <p:cNvSpPr txBox="1">
            <a:spLocks/>
          </p:cNvSpPr>
          <p:nvPr/>
        </p:nvSpPr>
        <p:spPr>
          <a:xfrm>
            <a:off x="600689" y="1421599"/>
            <a:ext cx="5276319" cy="4429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latin typeface="Century Gothic" panose="020B0502020202020204" pitchFamily="34" charset="0"/>
                <a:cs typeface="Arial" panose="020B0604020202020204" pitchFamily="34" charset="0"/>
              </a:rPr>
              <a:t>Step by step process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Century Gothic" panose="020B0502020202020204" pitchFamily="34" charset="0"/>
                <a:cs typeface="Arial" panose="020B0604020202020204" pitchFamily="34" charset="0"/>
              </a:rPr>
              <a:t>Executive Committee nominate the Corporate Trustee either with local Trustees or alone.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Century Gothic" panose="020B0502020202020204" pitchFamily="34" charset="0"/>
                <a:cs typeface="Arial" panose="020B0604020202020204" pitchFamily="34" charset="0"/>
              </a:rPr>
              <a:t>Inform the current club Trustees.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Century Gothic" panose="020B0502020202020204" pitchFamily="34" charset="0"/>
                <a:cs typeface="Arial" panose="020B0604020202020204" pitchFamily="34" charset="0"/>
              </a:rPr>
              <a:t>Hold an AGM / EGM to have the change approved by the club membership.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Century Gothic" panose="020B0502020202020204" pitchFamily="34" charset="0"/>
                <a:cs typeface="Arial" panose="020B0604020202020204" pitchFamily="34" charset="0"/>
              </a:rPr>
              <a:t>Appoint a solicitor to draft the necessary transfer documents.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Century Gothic" panose="020B0502020202020204" pitchFamily="34" charset="0"/>
                <a:cs typeface="Arial" panose="020B0604020202020204" pitchFamily="34" charset="0"/>
              </a:rPr>
              <a:t>All Trustees will execute the documents.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Century Gothic" panose="020B0502020202020204" pitchFamily="34" charset="0"/>
                <a:cs typeface="Arial" panose="020B0604020202020204" pitchFamily="34" charset="0"/>
              </a:rPr>
              <a:t>The solicitor will register the transfer with Land Registry.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latin typeface="Century Gothic" panose="020B0502020202020204" pitchFamily="34" charset="0"/>
                <a:cs typeface="Arial" panose="020B0604020202020204" pitchFamily="34" charset="0"/>
              </a:rPr>
              <a:t>Claim the grant for </a:t>
            </a:r>
            <a:r>
              <a:rPr lang="en-GB" sz="1800" b="1" dirty="0">
                <a:latin typeface="Century Gothic" panose="020B0502020202020204" pitchFamily="34" charset="0"/>
                <a:cs typeface="Arial" panose="020B0604020202020204" pitchFamily="34" charset="0"/>
              </a:rPr>
              <a:t>Option 2 </a:t>
            </a:r>
            <a:r>
              <a:rPr lang="en-GB" sz="1800" dirty="0">
                <a:latin typeface="Century Gothic" panose="020B0502020202020204" pitchFamily="34" charset="0"/>
                <a:cs typeface="Arial" panose="020B0604020202020204" pitchFamily="34" charset="0"/>
              </a:rPr>
              <a:t>if applicable.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2AC48C9-F0C1-EBD1-542F-FDCF327ABA8C}"/>
              </a:ext>
            </a:extLst>
          </p:cNvPr>
          <p:cNvCxnSpPr>
            <a:cxnSpLocks/>
          </p:cNvCxnSpPr>
          <p:nvPr/>
        </p:nvCxnSpPr>
        <p:spPr>
          <a:xfrm>
            <a:off x="427678" y="6199094"/>
            <a:ext cx="11336645" cy="0"/>
          </a:xfrm>
          <a:prstGeom prst="line">
            <a:avLst/>
          </a:prstGeom>
          <a:ln>
            <a:solidFill>
              <a:srgbClr val="FF02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A01BBAF-C680-7932-7CFC-2C3F68F6B1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53" r="13073"/>
          <a:stretch/>
        </p:blipFill>
        <p:spPr>
          <a:xfrm>
            <a:off x="6488004" y="1403384"/>
            <a:ext cx="5276320" cy="442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8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43ADA-699A-F3BA-F5A4-B84FBE313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1CB5A45-0DA4-91B1-16B9-E94E262CCDCA}"/>
              </a:ext>
            </a:extLst>
          </p:cNvPr>
          <p:cNvSpPr/>
          <p:nvPr/>
        </p:nvSpPr>
        <p:spPr>
          <a:xfrm>
            <a:off x="-279401" y="-338879"/>
            <a:ext cx="12750800" cy="7196879"/>
          </a:xfrm>
          <a:prstGeom prst="rect">
            <a:avLst/>
          </a:prstGeom>
          <a:solidFill>
            <a:srgbClr val="EBEE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red yellow and black logo&#10;&#10;Description automatically generated">
            <a:extLst>
              <a:ext uri="{FF2B5EF4-FFF2-40B4-BE49-F238E27FC236}">
                <a16:creationId xmlns:a16="http://schemas.microsoft.com/office/drawing/2014/main" id="{B453A013-CD27-71D4-FC96-25B6BC40F5D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1249153" y="525268"/>
            <a:ext cx="17253227" cy="829619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7C3EE29-E5C8-CDEB-535E-9A2BA616F172}"/>
              </a:ext>
            </a:extLst>
          </p:cNvPr>
          <p:cNvSpPr txBox="1">
            <a:spLocks/>
          </p:cNvSpPr>
          <p:nvPr/>
        </p:nvSpPr>
        <p:spPr>
          <a:xfrm>
            <a:off x="600690" y="507055"/>
            <a:ext cx="5495310" cy="690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FF001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ULSTER GAA TRUSTEES</a:t>
            </a:r>
            <a:endParaRPr lang="en-US" sz="4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black background with words&#10;&#10;Description automatically generated">
            <a:extLst>
              <a:ext uri="{FF2B5EF4-FFF2-40B4-BE49-F238E27FC236}">
                <a16:creationId xmlns:a16="http://schemas.microsoft.com/office/drawing/2014/main" id="{ED106DCE-1019-5367-7620-EF45DC35F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4590" y="300925"/>
            <a:ext cx="4042354" cy="1102460"/>
          </a:xfrm>
          <a:prstGeom prst="rect">
            <a:avLst/>
          </a:prstGeom>
        </p:spPr>
      </p:pic>
      <p:sp>
        <p:nvSpPr>
          <p:cNvPr id="2" name="Subtitle 3">
            <a:extLst>
              <a:ext uri="{FF2B5EF4-FFF2-40B4-BE49-F238E27FC236}">
                <a16:creationId xmlns:a16="http://schemas.microsoft.com/office/drawing/2014/main" id="{6A2EB458-5781-DA76-A86A-654D8A877741}"/>
              </a:ext>
            </a:extLst>
          </p:cNvPr>
          <p:cNvSpPr txBox="1">
            <a:spLocks/>
          </p:cNvSpPr>
          <p:nvPr/>
        </p:nvSpPr>
        <p:spPr>
          <a:xfrm>
            <a:off x="600689" y="1421599"/>
            <a:ext cx="5276319" cy="4429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DE8EE4B-1655-177F-E6D2-6C43949DD195}"/>
              </a:ext>
            </a:extLst>
          </p:cNvPr>
          <p:cNvCxnSpPr>
            <a:cxnSpLocks/>
          </p:cNvCxnSpPr>
          <p:nvPr/>
        </p:nvCxnSpPr>
        <p:spPr>
          <a:xfrm>
            <a:off x="427678" y="6199094"/>
            <a:ext cx="11336645" cy="0"/>
          </a:xfrm>
          <a:prstGeom prst="line">
            <a:avLst/>
          </a:prstGeom>
          <a:ln>
            <a:solidFill>
              <a:srgbClr val="FF02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C444EFE-B0FB-AD20-8593-5EF6E0715F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53" r="13073"/>
          <a:stretch/>
        </p:blipFill>
        <p:spPr>
          <a:xfrm>
            <a:off x="6488004" y="1403384"/>
            <a:ext cx="5276320" cy="4429453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E603EC99-A8A3-4077-88A9-C5E8173467AB}"/>
              </a:ext>
            </a:extLst>
          </p:cNvPr>
          <p:cNvSpPr txBox="1">
            <a:spLocks/>
          </p:cNvSpPr>
          <p:nvPr/>
        </p:nvSpPr>
        <p:spPr>
          <a:xfrm>
            <a:off x="753089" y="1573999"/>
            <a:ext cx="5276319" cy="4429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GB" sz="6000" b="1" dirty="0">
                <a:latin typeface="Century Gothic" panose="020B0502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90976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33372C-25F8-27E4-C342-B22B90636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879" y="0"/>
            <a:ext cx="10202121" cy="6858000"/>
          </a:xfrm>
          <a:prstGeom prst="rect">
            <a:avLst/>
          </a:prstGeom>
        </p:spPr>
      </p:pic>
      <p:pic>
        <p:nvPicPr>
          <p:cNvPr id="4" name="Picture 3" descr="A red and black diagonally striped background&#10;&#10;Description automatically generated">
            <a:extLst>
              <a:ext uri="{FF2B5EF4-FFF2-40B4-BE49-F238E27FC236}">
                <a16:creationId xmlns:a16="http://schemas.microsoft.com/office/drawing/2014/main" id="{8116AFA1-D161-4B7A-583A-B90CACAA59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15" t="4346" b="77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99C727B1-14FC-F7A6-5F3D-EA4034344F9D}"/>
              </a:ext>
            </a:extLst>
          </p:cNvPr>
          <p:cNvSpPr txBox="1">
            <a:spLocks/>
          </p:cNvSpPr>
          <p:nvPr/>
        </p:nvSpPr>
        <p:spPr>
          <a:xfrm>
            <a:off x="588679" y="2865358"/>
            <a:ext cx="6612550" cy="3055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THANK</a:t>
            </a:r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YOU</a:t>
            </a:r>
          </a:p>
          <a:p>
            <a:pPr algn="l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Paul Sanders</a:t>
            </a:r>
          </a:p>
          <a:p>
            <a:pPr algn="l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5"/>
              </a:rPr>
              <a:t>paul.sanders.ulster@gaa.ie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0044 7884 032843</a:t>
            </a:r>
            <a:endParaRPr lang="en-GB" sz="32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white lines on a black background&#10;&#10;Description automatically generated">
            <a:extLst>
              <a:ext uri="{FF2B5EF4-FFF2-40B4-BE49-F238E27FC236}">
                <a16:creationId xmlns:a16="http://schemas.microsoft.com/office/drawing/2014/main" id="{F4EDCF62-40E0-4ECF-51D0-5F32E94CF9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669"/>
          <a:stretch/>
        </p:blipFill>
        <p:spPr>
          <a:xfrm>
            <a:off x="652687" y="643170"/>
            <a:ext cx="2617384" cy="2222188"/>
          </a:xfrm>
          <a:prstGeom prst="rect">
            <a:avLst/>
          </a:prstGeom>
        </p:spPr>
      </p:pic>
      <p:pic>
        <p:nvPicPr>
          <p:cNvPr id="9" name="Picture 8" descr="A group of logos on a black background&#10;&#10;Description automatically generated">
            <a:extLst>
              <a:ext uri="{FF2B5EF4-FFF2-40B4-BE49-F238E27FC236}">
                <a16:creationId xmlns:a16="http://schemas.microsoft.com/office/drawing/2014/main" id="{929EB7F7-59EB-6F50-C5B3-2F5936CEAC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533" y="5487489"/>
            <a:ext cx="5615731" cy="105996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A8D3AE48-4D24-707C-3AA7-38DF3A138183}"/>
              </a:ext>
            </a:extLst>
          </p:cNvPr>
          <p:cNvSpPr txBox="1">
            <a:spLocks/>
          </p:cNvSpPr>
          <p:nvPr/>
        </p:nvSpPr>
        <p:spPr>
          <a:xfrm>
            <a:off x="588679" y="5820119"/>
            <a:ext cx="4572000" cy="394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ulster.gaa.ie</a:t>
            </a: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809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254</Words>
  <Application>Microsoft Office PowerPoint</Application>
  <PresentationFormat>Widescreen</PresentationFormat>
  <Paragraphs>44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Aptos Display</vt:lpstr>
      <vt:lpstr>Century Gothic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Shaleen McKay (615)</dc:creator>
  <cp:lastModifiedBy>Angela Coney</cp:lastModifiedBy>
  <cp:revision>26</cp:revision>
  <dcterms:created xsi:type="dcterms:W3CDTF">2023-10-04T14:23:42Z</dcterms:created>
  <dcterms:modified xsi:type="dcterms:W3CDTF">2025-10-02T08:38:53Z</dcterms:modified>
</cp:coreProperties>
</file>